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65" r:id="rId4"/>
    <p:sldId id="267" r:id="rId5"/>
    <p:sldId id="257" r:id="rId6"/>
    <p:sldId id="258" r:id="rId7"/>
    <p:sldId id="268" r:id="rId8"/>
    <p:sldId id="260" r:id="rId9"/>
    <p:sldId id="271" r:id="rId10"/>
    <p:sldId id="270" r:id="rId11"/>
    <p:sldId id="280" r:id="rId12"/>
    <p:sldId id="261" r:id="rId13"/>
    <p:sldId id="262" r:id="rId14"/>
    <p:sldId id="281" r:id="rId15"/>
    <p:sldId id="282" r:id="rId16"/>
    <p:sldId id="283" r:id="rId17"/>
    <p:sldId id="279" r:id="rId18"/>
    <p:sldId id="284" r:id="rId19"/>
    <p:sldId id="272" r:id="rId20"/>
    <p:sldId id="273" r:id="rId21"/>
    <p:sldId id="274" r:id="rId22"/>
    <p:sldId id="275" r:id="rId23"/>
    <p:sldId id="277" r:id="rId24"/>
    <p:sldId id="285" r:id="rId25"/>
    <p:sldId id="287" r:id="rId26"/>
    <p:sldId id="286" r:id="rId27"/>
    <p:sldId id="290" r:id="rId28"/>
    <p:sldId id="291" r:id="rId29"/>
    <p:sldId id="288" r:id="rId30"/>
    <p:sldId id="289" r:id="rId31"/>
    <p:sldId id="292" r:id="rId32"/>
    <p:sldId id="294" r:id="rId33"/>
    <p:sldId id="295" r:id="rId34"/>
    <p:sldId id="296" r:id="rId35"/>
    <p:sldId id="276" r:id="rId36"/>
    <p:sldId id="278" r:id="rId37"/>
    <p:sldId id="293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1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CD7-9E3D-1248-BCDD-2E4BF0A96A23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1B99-A354-034B-AA50-2E4A1A60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9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B99-A354-034B-AA50-2E4A1A601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B99-A354-034B-AA50-2E4A1A601E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B99-A354-034B-AA50-2E4A1A601E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6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1B99-A354-034B-AA50-2E4A1A601E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2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4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58F7-3370-5B47-BFA8-354552FB35E4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07DE-33F7-2945-85C0-E370A3591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745"/>
            <a:ext cx="7772400" cy="2950706"/>
          </a:xfrm>
        </p:spPr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Optogenetics</a:t>
            </a:r>
            <a:r>
              <a:rPr lang="en-US" dirty="0">
                <a:latin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cs typeface="Times New Roman"/>
              </a:rPr>
              <a:t> Nucleus </a:t>
            </a:r>
            <a:r>
              <a:rPr lang="en-US" dirty="0" err="1" smtClean="0">
                <a:latin typeface="Times New Roman"/>
                <a:cs typeface="Times New Roman"/>
              </a:rPr>
              <a:t>Accumbens</a:t>
            </a:r>
            <a:r>
              <a:rPr lang="en-US" dirty="0" smtClean="0">
                <a:latin typeface="Times New Roman"/>
                <a:cs typeface="Times New Roman"/>
              </a:rPr>
              <a:t> and Parkinson’s Disease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Deb Perkins-Hicks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Optogenetics</a:t>
            </a:r>
            <a:r>
              <a:rPr lang="en-US" dirty="0" smtClean="0">
                <a:latin typeface="Times New Roman"/>
                <a:cs typeface="Times New Roman"/>
              </a:rPr>
              <a:t> in the Nucleus </a:t>
            </a:r>
            <a:r>
              <a:rPr lang="en-US" dirty="0" err="1" smtClean="0">
                <a:latin typeface="Times New Roman"/>
                <a:cs typeface="Times New Roman"/>
              </a:rPr>
              <a:t>Accumbens</a:t>
            </a:r>
            <a:r>
              <a:rPr lang="en-US" dirty="0" smtClean="0">
                <a:latin typeface="Times New Roman"/>
                <a:cs typeface="Times New Roman"/>
              </a:rPr>
              <a:t>  Spring 2016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65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2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Combined </a:t>
            </a:r>
            <a:r>
              <a:rPr lang="en-US" dirty="0" err="1" smtClean="0">
                <a:latin typeface="Times New Roman"/>
                <a:cs typeface="Times New Roman"/>
              </a:rPr>
              <a:t>optogenetics</a:t>
            </a:r>
            <a:r>
              <a:rPr lang="en-US" dirty="0" smtClean="0">
                <a:latin typeface="Times New Roman"/>
                <a:cs typeface="Times New Roman"/>
              </a:rPr>
              <a:t> with drugs to assess whether ICSS behavior, mediated by VTA DA neurons was reduced by antagonism of D1 or D2  receptors in the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Th:Cre</a:t>
            </a:r>
            <a:r>
              <a:rPr lang="en-US" dirty="0" smtClean="0">
                <a:latin typeface="Times New Roman"/>
                <a:cs typeface="Times New Roman"/>
              </a:rPr>
              <a:t>+ rats injected with </a:t>
            </a:r>
            <a:r>
              <a:rPr lang="en-US" dirty="0" err="1" smtClean="0">
                <a:latin typeface="Times New Roman"/>
                <a:cs typeface="Times New Roman"/>
              </a:rPr>
              <a:t>Cre</a:t>
            </a:r>
            <a:r>
              <a:rPr lang="en-US" dirty="0" smtClean="0">
                <a:latin typeface="Times New Roman"/>
                <a:cs typeface="Times New Roman"/>
              </a:rPr>
              <a:t>-dependent ChR2 virus unilaterally into VTA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Optical fiber targeting VTA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Bilateral infuser </a:t>
            </a:r>
            <a:r>
              <a:rPr lang="en-US" dirty="0" err="1" smtClean="0">
                <a:latin typeface="Times New Roman"/>
                <a:cs typeface="Times New Roman"/>
              </a:rPr>
              <a:t>cannulae</a:t>
            </a:r>
            <a:r>
              <a:rPr lang="en-US" dirty="0" smtClean="0">
                <a:latin typeface="Times New Roman"/>
                <a:cs typeface="Times New Roman"/>
              </a:rPr>
              <a:t> implanted targeting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ICSS behavior established(</a:t>
            </a:r>
            <a:r>
              <a:rPr lang="en-US" dirty="0" err="1" smtClean="0">
                <a:latin typeface="Times New Roman"/>
                <a:cs typeface="Times New Roman"/>
              </a:rPr>
              <a:t>nosepoke</a:t>
            </a:r>
            <a:r>
              <a:rPr lang="en-US" dirty="0" smtClean="0">
                <a:latin typeface="Times New Roman"/>
                <a:cs typeface="Times New Roman"/>
              </a:rPr>
              <a:t> with optical stimulation)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814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07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Drugs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523081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Flupenthixol</a:t>
            </a:r>
            <a:r>
              <a:rPr lang="en-US" dirty="0" smtClean="0">
                <a:latin typeface="Times New Roman"/>
                <a:cs typeface="Times New Roman"/>
              </a:rPr>
              <a:t> – non-selective DA receptor antagonist dissolved in water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SCH23390 – D1R-selective antagonist dissolved in saline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Raclopride</a:t>
            </a:r>
            <a:r>
              <a:rPr lang="en-US" dirty="0" smtClean="0">
                <a:latin typeface="Times New Roman"/>
                <a:cs typeface="Times New Roman"/>
              </a:rPr>
              <a:t> – D2R-selective </a:t>
            </a:r>
            <a:r>
              <a:rPr lang="en-US" dirty="0" err="1" smtClean="0">
                <a:latin typeface="Times New Roman"/>
                <a:cs typeface="Times New Roman"/>
              </a:rPr>
              <a:t>anatagonist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dissoved</a:t>
            </a:r>
            <a:r>
              <a:rPr lang="en-US" dirty="0" smtClean="0">
                <a:latin typeface="Times New Roman"/>
                <a:cs typeface="Times New Roman"/>
              </a:rPr>
              <a:t> in saline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Saline control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Drug infusion unilateral into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, delivered </a:t>
            </a:r>
            <a:r>
              <a:rPr lang="en-US" dirty="0" err="1" smtClean="0">
                <a:latin typeface="Times New Roman"/>
                <a:cs typeface="Times New Roman"/>
              </a:rPr>
              <a:t>ipsilateral</a:t>
            </a:r>
            <a:r>
              <a:rPr lang="en-US" dirty="0" smtClean="0">
                <a:latin typeface="Times New Roman"/>
                <a:cs typeface="Times New Roman"/>
              </a:rPr>
              <a:t> or contralateral to the hemisphere where VTA DA neurons were </a:t>
            </a:r>
            <a:r>
              <a:rPr lang="en-US" dirty="0" err="1" smtClean="0">
                <a:latin typeface="Times New Roman"/>
                <a:cs typeface="Times New Roman"/>
              </a:rPr>
              <a:t>optogenetically</a:t>
            </a:r>
            <a:r>
              <a:rPr lang="en-US" dirty="0" smtClean="0">
                <a:latin typeface="Times New Roman"/>
                <a:cs typeface="Times New Roman"/>
              </a:rPr>
              <a:t> stimulated.   Saline infusions bilateral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21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2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2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Content Placeholder 6" descr="Screen Shot 2016-03-19 at 8.31.0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65" b="-53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35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64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2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3-19 at 8.35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15" b="-35715"/>
          <a:stretch>
            <a:fillRect/>
          </a:stretch>
        </p:blipFill>
        <p:spPr>
          <a:xfrm>
            <a:off x="426522" y="1600200"/>
            <a:ext cx="8260278" cy="4542835"/>
          </a:xfrm>
        </p:spPr>
      </p:pic>
    </p:spTree>
    <p:extLst>
      <p:ext uri="{BB962C8B-B14F-4D97-AF65-F5344CB8AC3E}">
        <p14:creationId xmlns:p14="http://schemas.microsoft.com/office/powerpoint/2010/main" val="208818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20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2 Results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50403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ISCC behavior maintained during baseline sessions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Unilateral infusions of DA antagonists into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 significantly reduced ICSS behavior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Ipsilateral</a:t>
            </a:r>
            <a:r>
              <a:rPr lang="en-US" dirty="0" smtClean="0">
                <a:latin typeface="Times New Roman"/>
                <a:cs typeface="Times New Roman"/>
              </a:rPr>
              <a:t> &amp; contralateral DA antagonist infusions caused similar decreases in ICSS behavior (VTA 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 thought to be unilateral)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Reduced ICSS behavior required activation of both D1 and D2 receptors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3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Other Considerations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Bilateral ChR2 expression in VTA may be due to large volume of virus infused into VTA’s midline location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Width &amp; depth of light spread may be similar – light may have reached ChR2 DA neurons in contralateral VTA causing DA release in corresponding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 (c-</a:t>
            </a:r>
            <a:r>
              <a:rPr lang="en-US" dirty="0" err="1" smtClean="0">
                <a:latin typeface="Times New Roman"/>
                <a:cs typeface="Times New Roman"/>
              </a:rPr>
              <a:t>Fos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39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857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Cont.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850900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err="1" smtClean="0">
                <a:latin typeface="Times New Roman"/>
                <a:cs typeface="Times New Roman"/>
              </a:rPr>
              <a:t>Fos</a:t>
            </a:r>
            <a:r>
              <a:rPr lang="en-US" dirty="0" smtClean="0">
                <a:latin typeface="Times New Roman"/>
                <a:cs typeface="Times New Roman"/>
              </a:rPr>
              <a:t> expression proved unilateral optical manipulation resulted in bilateral neural activation with the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12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Optogenetics</a:t>
            </a:r>
            <a:r>
              <a:rPr lang="en-US" sz="3200" dirty="0" smtClean="0">
                <a:latin typeface="Times New Roman"/>
                <a:cs typeface="Times New Roman"/>
              </a:rPr>
              <a:t> Enables Functional analysis of Human Embryonic Stem Cell-derived Grafts in a Parkinson’s Disease Model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Steinbeck et al.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94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74638"/>
            <a:ext cx="8166100" cy="4238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Purpose of study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2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To use </a:t>
            </a:r>
            <a:r>
              <a:rPr lang="en-US" dirty="0" err="1" smtClean="0">
                <a:latin typeface="Times New Roman"/>
                <a:cs typeface="Times New Roman"/>
              </a:rPr>
              <a:t>optogenetics</a:t>
            </a:r>
            <a:r>
              <a:rPr lang="en-US" dirty="0" smtClean="0">
                <a:latin typeface="Times New Roman"/>
                <a:cs typeface="Times New Roman"/>
              </a:rPr>
              <a:t> to modulate in real time electrophysiological and neurochemical properties of </a:t>
            </a:r>
            <a:r>
              <a:rPr lang="en-US" dirty="0" err="1" smtClean="0">
                <a:latin typeface="Times New Roman"/>
                <a:cs typeface="Times New Roman"/>
              </a:rPr>
              <a:t>mesencephalic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dopanminergic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) neurons derived from human embryonic stem cells (</a:t>
            </a:r>
            <a:r>
              <a:rPr lang="en-US" dirty="0" err="1" smtClean="0">
                <a:latin typeface="Times New Roman"/>
                <a:cs typeface="Times New Roman"/>
              </a:rPr>
              <a:t>hESCs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82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69850"/>
            <a:ext cx="8229600" cy="668338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401044"/>
            <a:ext cx="8159750" cy="57251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Transduced undifferentiated </a:t>
            </a:r>
            <a:r>
              <a:rPr lang="en-US" dirty="0" err="1" smtClean="0">
                <a:latin typeface="Times New Roman"/>
                <a:cs typeface="Times New Roman"/>
              </a:rPr>
              <a:t>hESCs</a:t>
            </a:r>
            <a:r>
              <a:rPr lang="en-US" dirty="0" smtClean="0">
                <a:latin typeface="Times New Roman"/>
                <a:cs typeface="Times New Roman"/>
              </a:rPr>
              <a:t> to express the inhibitory chloride pump </a:t>
            </a:r>
            <a:r>
              <a:rPr lang="en-US" dirty="0" err="1" smtClean="0">
                <a:latin typeface="Times New Roman"/>
                <a:cs typeface="Times New Roman"/>
              </a:rPr>
              <a:t>halorhodopsin</a:t>
            </a:r>
            <a:r>
              <a:rPr lang="en-US" dirty="0" smtClean="0">
                <a:latin typeface="Times New Roman"/>
                <a:cs typeface="Times New Roman"/>
              </a:rPr>
              <a:t> eNpHR3.0EYFP (HALO) or EYFP, then differentiated into DA neuron-like cells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Light activation of HALO reduces neuronal activity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Both transmitter release &amp; synaptic transmission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Whether human neurons can be controlled after transplanted into Parkinson’s disease mice. 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701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082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Positive Reinforcement Mediated by Midbrain Dopamine Neurons Requires D1 and D2 Receptor Activation in the Nucleus </a:t>
            </a:r>
            <a:r>
              <a:rPr lang="en-US" sz="3200" dirty="0" err="1" smtClean="0">
                <a:latin typeface="Times New Roman"/>
                <a:cs typeface="Times New Roman"/>
              </a:rPr>
              <a:t>Accumbens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2916"/>
            <a:ext cx="8229600" cy="3143247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Steinberg et al.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83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Testing Functionality of </a:t>
            </a:r>
            <a:r>
              <a:rPr lang="en-US" sz="3200" dirty="0" err="1" smtClean="0">
                <a:latin typeface="Times New Roman"/>
                <a:cs typeface="Times New Roman"/>
              </a:rPr>
              <a:t>hESC</a:t>
            </a:r>
            <a:r>
              <a:rPr lang="en-US" sz="3200" dirty="0" smtClean="0">
                <a:latin typeface="Times New Roman"/>
                <a:cs typeface="Times New Roman"/>
              </a:rPr>
              <a:t> Neurons </a:t>
            </a:r>
            <a:r>
              <a:rPr lang="en-US" sz="3200" dirty="0">
                <a:latin typeface="Times New Roman"/>
                <a:cs typeface="Times New Roman"/>
              </a:rPr>
              <a:t>I</a:t>
            </a:r>
            <a:r>
              <a:rPr lang="en-US" sz="3200" dirty="0" smtClean="0">
                <a:latin typeface="Times New Roman"/>
                <a:cs typeface="Times New Roman"/>
              </a:rPr>
              <a:t>n Vitro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ncubated mature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 rich cultures with calcium dye Fura-2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EYFP expressing neurons – produced a calcium response increase after application of a 15-s pulse of 100μM glutamate or 55mM KCL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HALO expressing neurons- increase in calcium followed by a decrease in calcium response with every light </a:t>
            </a:r>
            <a:r>
              <a:rPr lang="en-US" dirty="0" err="1" smtClean="0">
                <a:latin typeface="Times New Roman"/>
                <a:cs typeface="Times New Roman"/>
              </a:rPr>
              <a:t>impluse</a:t>
            </a:r>
            <a:r>
              <a:rPr lang="en-US" dirty="0" smtClean="0">
                <a:latin typeface="Times New Roman"/>
                <a:cs typeface="Times New Roman"/>
              </a:rPr>
              <a:t> of 30-s pulses of 550 nm (green) light</a:t>
            </a:r>
          </a:p>
          <a:p>
            <a:pPr marL="45720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94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Vitro </a:t>
            </a:r>
            <a:r>
              <a:rPr lang="en-US" sz="3200" dirty="0" err="1" smtClean="0">
                <a:latin typeface="Times New Roman"/>
                <a:cs typeface="Times New Roman"/>
              </a:rPr>
              <a:t>Optogenetic</a:t>
            </a:r>
            <a:r>
              <a:rPr lang="en-US" sz="3200" dirty="0" smtClean="0">
                <a:latin typeface="Times New Roman"/>
                <a:cs typeface="Times New Roman"/>
              </a:rPr>
              <a:t> Control - DA release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3-30 at 10.49.2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75" r="-14975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6425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74638"/>
            <a:ext cx="8166100" cy="9826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Vitro </a:t>
            </a:r>
            <a:r>
              <a:rPr lang="en-US" sz="3200" dirty="0" err="1" smtClean="0">
                <a:latin typeface="Times New Roman"/>
                <a:cs typeface="Times New Roman"/>
              </a:rPr>
              <a:t>Optogenetic</a:t>
            </a:r>
            <a:r>
              <a:rPr lang="en-US" sz="3200" dirty="0" smtClean="0">
                <a:latin typeface="Times New Roman"/>
                <a:cs typeface="Times New Roman"/>
              </a:rPr>
              <a:t> control of neuronal activity on DA release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EYFP or HALO cultures release about 2X amount of DA following KCL or glutamate exposure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EYFP DA release unchanged with illumination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HALO DA release reduced with illumination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Optogenetics</a:t>
            </a:r>
            <a:r>
              <a:rPr lang="en-US" dirty="0" smtClean="0">
                <a:latin typeface="Times New Roman"/>
                <a:cs typeface="Times New Roman"/>
              </a:rPr>
              <a:t> sufficient to over-ride glutamate stimulation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Confirms </a:t>
            </a:r>
            <a:r>
              <a:rPr lang="en-US" dirty="0" err="1" smtClean="0">
                <a:latin typeface="Times New Roman"/>
                <a:cs typeface="Times New Roman"/>
              </a:rPr>
              <a:t>optogenetic</a:t>
            </a:r>
            <a:r>
              <a:rPr lang="en-US" dirty="0" smtClean="0">
                <a:latin typeface="Times New Roman"/>
                <a:cs typeface="Times New Roman"/>
              </a:rPr>
              <a:t> control over </a:t>
            </a:r>
            <a:r>
              <a:rPr lang="en-US" dirty="0" err="1" smtClean="0">
                <a:latin typeface="Times New Roman"/>
                <a:cs typeface="Times New Roman"/>
              </a:rPr>
              <a:t>hESC</a:t>
            </a:r>
            <a:r>
              <a:rPr lang="en-US" dirty="0" smtClean="0">
                <a:latin typeface="Times New Roman"/>
                <a:cs typeface="Times New Roman"/>
              </a:rPr>
              <a:t>-derived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 neurons in vitro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38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In Vivo </a:t>
            </a:r>
            <a:r>
              <a:rPr lang="en-US" sz="3200" dirty="0" err="1" smtClean="0">
                <a:latin typeface="Times New Roman"/>
                <a:cs typeface="Times New Roman"/>
              </a:rPr>
              <a:t>Optogenetic</a:t>
            </a:r>
            <a:r>
              <a:rPr lang="en-US" sz="3200" dirty="0" smtClean="0">
                <a:latin typeface="Times New Roman"/>
                <a:cs typeface="Times New Roman"/>
              </a:rPr>
              <a:t> control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Generated Parkinson’s disease mice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Adult </a:t>
            </a:r>
            <a:r>
              <a:rPr lang="en-US" dirty="0" err="1" smtClean="0">
                <a:latin typeface="Times New Roman"/>
                <a:cs typeface="Times New Roman"/>
              </a:rPr>
              <a:t>immunodeficient</a:t>
            </a:r>
            <a:r>
              <a:rPr lang="en-US" dirty="0" smtClean="0">
                <a:latin typeface="Times New Roman"/>
                <a:cs typeface="Times New Roman"/>
              </a:rPr>
              <a:t> mice subjected to  unilaterally 6-hydroxydopamine lesions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Animals with behavioral phenotype of &gt;6 </a:t>
            </a:r>
            <a:r>
              <a:rPr lang="en-US" dirty="0" err="1" smtClean="0">
                <a:latin typeface="Times New Roman"/>
                <a:cs typeface="Times New Roman"/>
              </a:rPr>
              <a:t>ipsilateral</a:t>
            </a:r>
            <a:r>
              <a:rPr lang="en-US" dirty="0" smtClean="0">
                <a:latin typeface="Times New Roman"/>
                <a:cs typeface="Times New Roman"/>
              </a:rPr>
              <a:t> rotations/min in response to amphetamine exposure deemed </a:t>
            </a:r>
            <a:r>
              <a:rPr lang="en-US" dirty="0" err="1" smtClean="0">
                <a:latin typeface="Times New Roman"/>
                <a:cs typeface="Times New Roman"/>
              </a:rPr>
              <a:t>hemiparkinsonian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3 weeks after </a:t>
            </a:r>
            <a:r>
              <a:rPr lang="en-US" dirty="0" err="1" smtClean="0">
                <a:latin typeface="Times New Roman"/>
                <a:cs typeface="Times New Roman"/>
              </a:rPr>
              <a:t>lesioning</a:t>
            </a:r>
            <a:r>
              <a:rPr lang="en-US" dirty="0" smtClean="0">
                <a:latin typeface="Times New Roman"/>
                <a:cs typeface="Times New Roman"/>
              </a:rPr>
              <a:t>, animals received </a:t>
            </a:r>
            <a:r>
              <a:rPr lang="en-US" dirty="0" err="1" smtClean="0">
                <a:latin typeface="Times New Roman"/>
                <a:cs typeface="Times New Roman"/>
              </a:rPr>
              <a:t>hESC</a:t>
            </a:r>
            <a:r>
              <a:rPr lang="en-US" dirty="0" smtClean="0">
                <a:latin typeface="Times New Roman"/>
                <a:cs typeface="Times New Roman"/>
              </a:rPr>
              <a:t>-derived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-rich cells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47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16906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Animals grafted with </a:t>
            </a:r>
            <a:r>
              <a:rPr lang="en-US" sz="3200" dirty="0" err="1" smtClean="0">
                <a:latin typeface="Times New Roman"/>
                <a:cs typeface="Times New Roman"/>
              </a:rPr>
              <a:t>mesDA</a:t>
            </a:r>
            <a:r>
              <a:rPr lang="en-US" sz="3200" dirty="0" smtClean="0">
                <a:latin typeface="Times New Roman"/>
                <a:cs typeface="Times New Roman"/>
              </a:rPr>
              <a:t> neurons from HALO or EYFP recovered over 16 weeks in contrast to lesion-only animals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9" name="Content Placeholder 8" descr="Screen Shot 2016-03-31 at 4.29.2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360" r="-46360"/>
          <a:stretch>
            <a:fillRect/>
          </a:stretch>
        </p:blipFill>
        <p:spPr>
          <a:xfrm>
            <a:off x="457200" y="2063750"/>
            <a:ext cx="8229600" cy="4062413"/>
          </a:xfrm>
        </p:spPr>
      </p:pic>
    </p:spTree>
    <p:extLst>
      <p:ext uri="{BB962C8B-B14F-4D97-AF65-F5344CB8AC3E}">
        <p14:creationId xmlns:p14="http://schemas.microsoft.com/office/powerpoint/2010/main" val="98921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2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 Parkinson’s Disease</a:t>
            </a:r>
            <a:endParaRPr lang="en-US" sz="3200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6104825" y="3852452"/>
            <a:ext cx="250592" cy="65367"/>
          </a:xfrm>
          <a:prstGeom prst="line">
            <a:avLst/>
          </a:prstGeom>
          <a:ln w="9525">
            <a:solidFill>
              <a:srgbClr val="3F70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3208" y="3086822"/>
            <a:ext cx="46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D1 D2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64908" y="251650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GABA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32942" y="1875635"/>
            <a:ext cx="488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GLU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55417" y="312611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5417" y="361004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83208" y="369856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027396" y="3003009"/>
            <a:ext cx="84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Death </a:t>
            </a:r>
            <a:r>
              <a:rPr lang="en-US" sz="1200" dirty="0" err="1" smtClean="0"/>
              <a:t>ACh</a:t>
            </a:r>
            <a:endParaRPr lang="en-US" sz="1200" dirty="0"/>
          </a:p>
        </p:txBody>
      </p:sp>
      <p:pic>
        <p:nvPicPr>
          <p:cNvPr id="9" name="Content Placeholder 8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7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2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74638"/>
            <a:ext cx="8140700" cy="5127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Graft-to-Host Connectivity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6300"/>
            <a:ext cx="8229600" cy="4164013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Histological analysis confirmed loss of endogenous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-rich neurons in </a:t>
            </a:r>
            <a:r>
              <a:rPr lang="en-US" dirty="0" err="1" smtClean="0">
                <a:latin typeface="Times New Roman"/>
                <a:cs typeface="Times New Roman"/>
              </a:rPr>
              <a:t>substantia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nigra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And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Presence of </a:t>
            </a:r>
            <a:r>
              <a:rPr lang="en-US" dirty="0" err="1" smtClean="0">
                <a:latin typeface="Times New Roman"/>
                <a:cs typeface="Times New Roman"/>
              </a:rPr>
              <a:t>TH+mesDA-rich</a:t>
            </a:r>
            <a:r>
              <a:rPr lang="en-US" dirty="0" smtClean="0">
                <a:latin typeface="Times New Roman"/>
                <a:cs typeface="Times New Roman"/>
              </a:rPr>
              <a:t> grafts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Animals </a:t>
            </a:r>
            <a:r>
              <a:rPr lang="en-US" dirty="0" err="1" smtClean="0">
                <a:latin typeface="Times New Roman"/>
                <a:cs typeface="Times New Roman"/>
              </a:rPr>
              <a:t>inplanted</a:t>
            </a:r>
            <a:r>
              <a:rPr lang="en-US" dirty="0" smtClean="0">
                <a:latin typeface="Times New Roman"/>
                <a:cs typeface="Times New Roman"/>
              </a:rPr>
              <a:t> with fiber optic cannula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Corridor test – 3 days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15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9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Corridor Test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97" y="91753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Control animals (</a:t>
            </a:r>
            <a:r>
              <a:rPr lang="en-US" dirty="0" err="1" smtClean="0"/>
              <a:t>nonlesioned</a:t>
            </a:r>
            <a:r>
              <a:rPr lang="en-US" dirty="0" smtClean="0"/>
              <a:t> &amp; </a:t>
            </a:r>
            <a:r>
              <a:rPr lang="en-US" dirty="0" err="1" smtClean="0"/>
              <a:t>nongrafted</a:t>
            </a:r>
            <a:r>
              <a:rPr lang="en-US" dirty="0" smtClean="0"/>
              <a:t>) – explored corridor, collected sucrose </a:t>
            </a:r>
            <a:r>
              <a:rPr lang="en-US" dirty="0" err="1" smtClean="0"/>
              <a:t>pelletes</a:t>
            </a:r>
            <a:r>
              <a:rPr lang="en-US" dirty="0" smtClean="0"/>
              <a:t> equally from both sides</a:t>
            </a:r>
          </a:p>
          <a:p>
            <a:r>
              <a:rPr lang="en-US" dirty="0" smtClean="0"/>
              <a:t>Unilaterally </a:t>
            </a:r>
            <a:r>
              <a:rPr lang="en-US" dirty="0" err="1" smtClean="0"/>
              <a:t>lesioned</a:t>
            </a:r>
            <a:r>
              <a:rPr lang="en-US" dirty="0" smtClean="0"/>
              <a:t> animals – showed  strong preference for collecting pellets </a:t>
            </a:r>
            <a:r>
              <a:rPr lang="en-US" dirty="0" err="1" smtClean="0"/>
              <a:t>ipsilateral</a:t>
            </a:r>
            <a:r>
              <a:rPr lang="en-US" dirty="0" smtClean="0"/>
              <a:t> to the lesion</a:t>
            </a:r>
          </a:p>
          <a:p>
            <a:r>
              <a:rPr lang="en-US" dirty="0" smtClean="0"/>
              <a:t>Injection of </a:t>
            </a:r>
            <a:r>
              <a:rPr lang="en-US" dirty="0" err="1" smtClean="0"/>
              <a:t>apomorphine</a:t>
            </a:r>
            <a:r>
              <a:rPr lang="en-US" dirty="0" smtClean="0"/>
              <a:t> resulted in reversal of pellet retrieval (</a:t>
            </a:r>
            <a:r>
              <a:rPr lang="en-US" dirty="0" err="1" smtClean="0"/>
              <a:t>apomorphine</a:t>
            </a:r>
            <a:r>
              <a:rPr lang="en-US" dirty="0" smtClean="0"/>
              <a:t> signals through lesion-sensitized DA receptors on MSN and striatal interneurons)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60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Cont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571"/>
            <a:ext cx="8229600" cy="495018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Lesioned</a:t>
            </a:r>
            <a:r>
              <a:rPr lang="en-US" dirty="0" smtClean="0">
                <a:latin typeface="Times New Roman"/>
                <a:cs typeface="Times New Roman"/>
              </a:rPr>
              <a:t> animals grafted with EYFP and HALO-</a:t>
            </a:r>
            <a:r>
              <a:rPr lang="en-US" dirty="0" err="1" smtClean="0">
                <a:latin typeface="Times New Roman"/>
                <a:cs typeface="Times New Roman"/>
              </a:rPr>
              <a:t>exressing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-rich cells recovered and reverted to contralateral feeding behaviors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EYFP grafts - no behavior changes when exposed to illumination or </a:t>
            </a:r>
            <a:r>
              <a:rPr lang="en-US" dirty="0" err="1" smtClean="0">
                <a:latin typeface="Times New Roman"/>
                <a:cs typeface="Times New Roman"/>
              </a:rPr>
              <a:t>apomorphine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HALO grafts - reverted to lateralized exploration and pellet retrieval when exposed to </a:t>
            </a:r>
            <a:r>
              <a:rPr lang="en-US" dirty="0" err="1" smtClean="0">
                <a:latin typeface="Times New Roman"/>
                <a:cs typeface="Times New Roman"/>
              </a:rPr>
              <a:t>optogenetic</a:t>
            </a:r>
            <a:r>
              <a:rPr lang="en-US" dirty="0" smtClean="0">
                <a:latin typeface="Times New Roman"/>
                <a:cs typeface="Times New Roman"/>
              </a:rPr>
              <a:t> silencing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Graft activity determines behavior recovery from </a:t>
            </a:r>
            <a:r>
              <a:rPr lang="en-US" dirty="0" err="1" smtClean="0">
                <a:latin typeface="Times New Roman"/>
                <a:cs typeface="Times New Roman"/>
              </a:rPr>
              <a:t>Parkinsonian</a:t>
            </a:r>
            <a:r>
              <a:rPr lang="en-US" dirty="0" smtClean="0">
                <a:latin typeface="Times New Roman"/>
                <a:cs typeface="Times New Roman"/>
              </a:rPr>
              <a:t> state. 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Grafts do not exclusively contain dopamine neurons.</a:t>
            </a:r>
          </a:p>
        </p:txBody>
      </p:sp>
    </p:spTree>
    <p:extLst>
      <p:ext uri="{BB962C8B-B14F-4D97-AF65-F5344CB8AC3E}">
        <p14:creationId xmlns:p14="http://schemas.microsoft.com/office/powerpoint/2010/main" val="83218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 Shot 2016-03-31 at 4.28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b="6030"/>
          <a:stretch>
            <a:fillRect/>
          </a:stretch>
        </p:blipFill>
        <p:spPr>
          <a:xfrm>
            <a:off x="571500" y="1809751"/>
            <a:ext cx="7924800" cy="4197350"/>
          </a:xfrm>
        </p:spPr>
      </p:pic>
    </p:spTree>
    <p:extLst>
      <p:ext uri="{BB962C8B-B14F-4D97-AF65-F5344CB8AC3E}">
        <p14:creationId xmlns:p14="http://schemas.microsoft.com/office/powerpoint/2010/main" val="26915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96" y="908050"/>
            <a:ext cx="8229600" cy="5541093"/>
          </a:xfrm>
        </p:spPr>
        <p:txBody>
          <a:bodyPr>
            <a:normAutofit/>
          </a:bodyPr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Intracranial self-stimulation (ICSS)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Positive reinforcement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Repetitive response resulting in stimulation to specific brain area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VTA dopamine neurons support ICSS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Studies focused on behavior effects of mixed population of dopamine neurons with diverse targets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807" y="398018"/>
            <a:ext cx="8229600" cy="51003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Past Studies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56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Whether cessation of dopamine release is responsible for the observed reversion to disease-like behavior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with HALO-expressing grafts received  injection of </a:t>
            </a:r>
            <a:r>
              <a:rPr lang="en-US" dirty="0" err="1" smtClean="0"/>
              <a:t>apomorphine</a:t>
            </a:r>
            <a:r>
              <a:rPr lang="en-US" dirty="0" smtClean="0"/>
              <a:t> before </a:t>
            </a:r>
            <a:r>
              <a:rPr lang="en-US" dirty="0" err="1" smtClean="0"/>
              <a:t>optogenetic</a:t>
            </a:r>
            <a:r>
              <a:rPr lang="en-US" dirty="0" smtClean="0"/>
              <a:t> testing</a:t>
            </a:r>
          </a:p>
          <a:p>
            <a:r>
              <a:rPr lang="en-US" dirty="0" smtClean="0"/>
              <a:t>Animals did not revert to </a:t>
            </a:r>
            <a:r>
              <a:rPr lang="en-US" dirty="0" err="1" smtClean="0"/>
              <a:t>hemiparkinsonian</a:t>
            </a:r>
            <a:r>
              <a:rPr lang="en-US" dirty="0" smtClean="0"/>
              <a:t> behavior</a:t>
            </a:r>
          </a:p>
          <a:p>
            <a:pPr marL="0" indent="0">
              <a:buNone/>
            </a:pPr>
            <a:r>
              <a:rPr lang="en-US" dirty="0" smtClean="0"/>
              <a:t>Inconclusive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1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Whether </a:t>
            </a:r>
            <a:r>
              <a:rPr lang="en-US" sz="3200" dirty="0" err="1" smtClean="0">
                <a:latin typeface="Times New Roman"/>
                <a:cs typeface="Times New Roman"/>
              </a:rPr>
              <a:t>mesDA</a:t>
            </a:r>
            <a:r>
              <a:rPr lang="en-US" sz="3200" dirty="0" smtClean="0">
                <a:latin typeface="Times New Roman"/>
                <a:cs typeface="Times New Roman"/>
              </a:rPr>
              <a:t>-rich grafts could modulate host </a:t>
            </a:r>
            <a:r>
              <a:rPr lang="en-US" sz="3200" dirty="0" err="1" smtClean="0">
                <a:latin typeface="Times New Roman"/>
                <a:cs typeface="Times New Roman"/>
              </a:rPr>
              <a:t>glutamatergic</a:t>
            </a:r>
            <a:r>
              <a:rPr lang="en-US" sz="3200" dirty="0" smtClean="0">
                <a:latin typeface="Times New Roman"/>
                <a:cs typeface="Times New Roman"/>
              </a:rPr>
              <a:t> transmission onto MSNs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Electrically stimulated behaviorally recovered and control animals at corpus callosum(CC) </a:t>
            </a:r>
          </a:p>
          <a:p>
            <a:r>
              <a:rPr lang="en-US" dirty="0" smtClean="0"/>
              <a:t>Excitatory postsynaptic potentials (EPSPs) recorded from MSNs near graft</a:t>
            </a:r>
          </a:p>
          <a:p>
            <a:r>
              <a:rPr lang="en-US" dirty="0" smtClean="0"/>
              <a:t>CC activated </a:t>
            </a:r>
            <a:r>
              <a:rPr lang="en-US" dirty="0" err="1" smtClean="0"/>
              <a:t>glutamatergic</a:t>
            </a:r>
            <a:r>
              <a:rPr lang="en-US" dirty="0" smtClean="0"/>
              <a:t> and other local terminals resulting in increased extracellular 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78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14" y="0"/>
            <a:ext cx="8229600" cy="771705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Optogenetic</a:t>
            </a:r>
            <a:r>
              <a:rPr lang="en-US" sz="3200" dirty="0" smtClean="0">
                <a:latin typeface="Times New Roman"/>
                <a:cs typeface="Times New Roman"/>
              </a:rPr>
              <a:t> silencing of HALO graft decreased EPSP amplitudes compared to control and EYFP animals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3-31 at 4.30.34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7" r="-13347"/>
          <a:stretch>
            <a:fillRect/>
          </a:stretch>
        </p:blipFill>
        <p:spPr>
          <a:xfrm>
            <a:off x="457199" y="1027113"/>
            <a:ext cx="9355086" cy="5347052"/>
          </a:xfrm>
        </p:spPr>
      </p:pic>
    </p:spTree>
    <p:extLst>
      <p:ext uri="{BB962C8B-B14F-4D97-AF65-F5344CB8AC3E}">
        <p14:creationId xmlns:p14="http://schemas.microsoft.com/office/powerpoint/2010/main" val="1163519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Data suggest that graft could enhance EPSPs on host MSNs through activation of D1 receptors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3-31 at 4.30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58" r="-25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2462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Grafted </a:t>
            </a:r>
            <a:r>
              <a:rPr lang="en-US" dirty="0" err="1" smtClean="0">
                <a:latin typeface="Times New Roman"/>
                <a:cs typeface="Times New Roman"/>
              </a:rPr>
              <a:t>hESC</a:t>
            </a:r>
            <a:r>
              <a:rPr lang="en-US" dirty="0" smtClean="0">
                <a:latin typeface="Times New Roman"/>
                <a:cs typeface="Times New Roman"/>
              </a:rPr>
              <a:t>-derived </a:t>
            </a:r>
            <a:r>
              <a:rPr lang="en-US" dirty="0" err="1" smtClean="0">
                <a:latin typeface="Times New Roman"/>
                <a:cs typeface="Times New Roman"/>
              </a:rPr>
              <a:t>mesDA</a:t>
            </a:r>
            <a:r>
              <a:rPr lang="en-US" dirty="0" smtClean="0">
                <a:latin typeface="Times New Roman"/>
                <a:cs typeface="Times New Roman"/>
              </a:rPr>
              <a:t> neurons modulate </a:t>
            </a:r>
            <a:r>
              <a:rPr lang="en-US" dirty="0" err="1" smtClean="0">
                <a:latin typeface="Times New Roman"/>
                <a:cs typeface="Times New Roman"/>
              </a:rPr>
              <a:t>glutamatergic</a:t>
            </a:r>
            <a:r>
              <a:rPr lang="en-US" dirty="0" smtClean="0">
                <a:latin typeface="Times New Roman"/>
                <a:cs typeface="Times New Roman"/>
              </a:rPr>
              <a:t> transmission in the host striatum similar to that of endogenous </a:t>
            </a:r>
            <a:r>
              <a:rPr lang="en-US" dirty="0" err="1" smtClean="0">
                <a:latin typeface="Times New Roman"/>
                <a:cs typeface="Times New Roman"/>
              </a:rPr>
              <a:t>substrantia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niagra</a:t>
            </a:r>
            <a:r>
              <a:rPr lang="en-US" dirty="0" smtClean="0">
                <a:latin typeface="Times New Roman"/>
                <a:cs typeface="Times New Roman"/>
              </a:rPr>
              <a:t> dopamine neurons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433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Parkinson’s Disease and the Nucleus </a:t>
            </a:r>
            <a:r>
              <a:rPr lang="en-US" sz="3200" dirty="0" err="1" smtClean="0">
                <a:latin typeface="Times New Roman"/>
                <a:cs typeface="Times New Roman"/>
              </a:rPr>
              <a:t>Accumbens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Apathy in Parkinson’s Disease is Associated with Nucleus </a:t>
            </a:r>
            <a:r>
              <a:rPr lang="en-US" dirty="0" err="1" smtClean="0">
                <a:latin typeface="Times New Roman"/>
                <a:cs typeface="Times New Roman"/>
              </a:rPr>
              <a:t>Accumbens</a:t>
            </a:r>
            <a:r>
              <a:rPr lang="en-US" dirty="0" smtClean="0">
                <a:latin typeface="Times New Roman"/>
                <a:cs typeface="Times New Roman"/>
              </a:rPr>
              <a:t> Atrophy:  A Magnetic Resonance Imaging Shape Analysis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Carriere</a:t>
            </a:r>
            <a:r>
              <a:rPr lang="en-US" dirty="0" smtClean="0">
                <a:latin typeface="Times New Roman"/>
                <a:cs typeface="Times New Roman"/>
              </a:rPr>
              <a:t> et al.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033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/>
                <a:cs typeface="Times New Roman"/>
              </a:rPr>
              <a:t>Mavridis</a:t>
            </a:r>
            <a:r>
              <a:rPr lang="en-US" sz="3200" dirty="0" smtClean="0">
                <a:latin typeface="Times New Roman"/>
                <a:cs typeface="Times New Roman"/>
              </a:rPr>
              <a:t>’ Apathy – The </a:t>
            </a:r>
            <a:r>
              <a:rPr lang="en-US" sz="3200" dirty="0">
                <a:latin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cs typeface="Times New Roman"/>
              </a:rPr>
              <a:t>uman </a:t>
            </a:r>
            <a:r>
              <a:rPr lang="en-US" sz="3200" dirty="0">
                <a:latin typeface="Times New Roman"/>
                <a:cs typeface="Times New Roman"/>
              </a:rPr>
              <a:t>N</a:t>
            </a:r>
            <a:r>
              <a:rPr lang="en-US" sz="3200" dirty="0" smtClean="0">
                <a:latin typeface="Times New Roman"/>
                <a:cs typeface="Times New Roman"/>
              </a:rPr>
              <a:t>ucleus </a:t>
            </a:r>
            <a:r>
              <a:rPr lang="en-US" sz="3200" dirty="0" err="1">
                <a:latin typeface="Times New Roman"/>
                <a:cs typeface="Times New Roman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ccumbens</a:t>
            </a:r>
            <a:r>
              <a:rPr lang="en-US" sz="3200" dirty="0" smtClean="0">
                <a:latin typeface="Times New Roman"/>
                <a:cs typeface="Times New Roman"/>
              </a:rPr>
              <a:t> Atrophy in PD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Disabling </a:t>
            </a:r>
            <a:r>
              <a:rPr lang="en-US" dirty="0" err="1" smtClean="0">
                <a:latin typeface="Times New Roman"/>
                <a:cs typeface="Times New Roman"/>
              </a:rPr>
              <a:t>nonmotor</a:t>
            </a:r>
            <a:r>
              <a:rPr lang="en-US" dirty="0" smtClean="0">
                <a:latin typeface="Times New Roman"/>
                <a:cs typeface="Times New Roman"/>
              </a:rPr>
              <a:t> complication of PD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Degeneration of deep brain nuclei may contribute to </a:t>
            </a:r>
            <a:r>
              <a:rPr lang="en-US" dirty="0" err="1" smtClean="0">
                <a:latin typeface="Times New Roman"/>
                <a:cs typeface="Times New Roman"/>
              </a:rPr>
              <a:t>dopa</a:t>
            </a:r>
            <a:r>
              <a:rPr lang="en-US" dirty="0" smtClean="0">
                <a:latin typeface="Times New Roman"/>
                <a:cs typeface="Times New Roman"/>
              </a:rPr>
              <a:t>-resistant apathy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What if any morphological changes in deep brain nuclei occur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MRI performed on a 3T scanner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Regions of interest:  nucleus </a:t>
            </a:r>
            <a:r>
              <a:rPr lang="en-US" dirty="0" err="1" smtClean="0">
                <a:latin typeface="Times New Roman"/>
                <a:cs typeface="Times New Roman"/>
              </a:rPr>
              <a:t>accumbens</a:t>
            </a:r>
            <a:r>
              <a:rPr lang="en-US" dirty="0" smtClean="0">
                <a:latin typeface="Times New Roman"/>
                <a:cs typeface="Times New Roman"/>
              </a:rPr>
              <a:t>, caudate &amp; putamen in both hemispheres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5881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Apathetic PD Patients vs. Healthy Control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4-01 at 12.58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0" r="-8560"/>
          <a:stretch>
            <a:fillRect/>
          </a:stretch>
        </p:blipFill>
        <p:spPr>
          <a:xfrm>
            <a:off x="457199" y="1600200"/>
            <a:ext cx="8068491" cy="4525963"/>
          </a:xfrm>
        </p:spPr>
      </p:pic>
    </p:spTree>
    <p:extLst>
      <p:ext uri="{BB962C8B-B14F-4D97-AF65-F5344CB8AC3E}">
        <p14:creationId xmlns:p14="http://schemas.microsoft.com/office/powerpoint/2010/main" val="3201131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3960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Results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922"/>
            <a:ext cx="8229600" cy="51782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Apathetic Patients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Atrophy in ant., post., med., &amp; lat., parts of lt.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Atrophy in ant., med., &amp; lat., parts of rt.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Believed left nucleus </a:t>
            </a:r>
            <a:r>
              <a:rPr lang="en-US" dirty="0" err="1">
                <a:latin typeface="Times New Roman"/>
                <a:cs typeface="Times New Roman"/>
              </a:rPr>
              <a:t>accumbens</a:t>
            </a:r>
            <a:r>
              <a:rPr lang="en-US" dirty="0">
                <a:latin typeface="Times New Roman"/>
                <a:cs typeface="Times New Roman"/>
              </a:rPr>
              <a:t> atrophy more sensitive marker for dopamine resistant apathy in PD than cortical </a:t>
            </a:r>
            <a:r>
              <a:rPr lang="en-US" dirty="0" smtClean="0">
                <a:latin typeface="Times New Roman"/>
                <a:cs typeface="Times New Roman"/>
              </a:rPr>
              <a:t>atrophy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Accumbens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atropy</a:t>
            </a:r>
            <a:r>
              <a:rPr lang="en-US" dirty="0" smtClean="0">
                <a:latin typeface="Times New Roman"/>
                <a:cs typeface="Times New Roman"/>
              </a:rPr>
              <a:t> may prevent dopaminergic medications from restoring normal dopaminergic transmission in limbic striatum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31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Current Study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Isolate VTA 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 dopaminergic pathway-specific behavior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First,   whether optical activation of VTA dopamine neurons innervating the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 would produce ICSS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Second, whether </a:t>
            </a:r>
            <a:r>
              <a:rPr lang="en-US" dirty="0">
                <a:latin typeface="Times New Roman"/>
                <a:cs typeface="Times New Roman"/>
              </a:rPr>
              <a:t>ICSS </a:t>
            </a:r>
            <a:r>
              <a:rPr lang="en-US" dirty="0" err="1">
                <a:latin typeface="Times New Roman"/>
                <a:cs typeface="Times New Roman"/>
              </a:rPr>
              <a:t>behaviour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VTA dopamine neurons </a:t>
            </a:r>
            <a:r>
              <a:rPr lang="en-US" dirty="0" smtClean="0">
                <a:latin typeface="Times New Roman"/>
                <a:cs typeface="Times New Roman"/>
              </a:rPr>
              <a:t> by </a:t>
            </a:r>
            <a:r>
              <a:rPr lang="en-US" dirty="0">
                <a:latin typeface="Times New Roman"/>
                <a:cs typeface="Times New Roman"/>
              </a:rPr>
              <a:t>either D1 or D2 </a:t>
            </a:r>
            <a:r>
              <a:rPr lang="en-US" dirty="0" smtClean="0">
                <a:latin typeface="Times New Roman"/>
                <a:cs typeface="Times New Roman"/>
              </a:rPr>
              <a:t>receptor antagonists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438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3200" dirty="0" smtClean="0"/>
              <a:t>	</a:t>
            </a:r>
            <a:r>
              <a:rPr lang="en-US" sz="3200" dirty="0" smtClean="0">
                <a:latin typeface="Times New Roman"/>
                <a:cs typeface="Times New Roman"/>
              </a:rPr>
              <a:t>RATS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29 male Long-Evans transgenic rats</a:t>
            </a:r>
          </a:p>
          <a:p>
            <a:pPr lvl="1"/>
            <a:r>
              <a:rPr lang="en-US" sz="3200" dirty="0" smtClean="0">
                <a:latin typeface="Times New Roman"/>
                <a:cs typeface="Times New Roman"/>
              </a:rPr>
              <a:t>19 </a:t>
            </a:r>
            <a:r>
              <a:rPr lang="en-US" sz="3200" dirty="0" err="1" smtClean="0">
                <a:latin typeface="Times New Roman"/>
                <a:cs typeface="Times New Roman"/>
              </a:rPr>
              <a:t>Th</a:t>
            </a:r>
            <a:r>
              <a:rPr lang="en-US" sz="3200" dirty="0" smtClean="0">
                <a:latin typeface="Times New Roman"/>
                <a:cs typeface="Times New Roman"/>
              </a:rPr>
              <a:t>::</a:t>
            </a:r>
            <a:r>
              <a:rPr lang="en-US" sz="3200" dirty="0" err="1" smtClean="0">
                <a:latin typeface="Times New Roman"/>
                <a:cs typeface="Times New Roman"/>
              </a:rPr>
              <a:t>Cre</a:t>
            </a:r>
            <a:r>
              <a:rPr lang="en-US" sz="3200" dirty="0" smtClean="0">
                <a:latin typeface="Times New Roman"/>
                <a:cs typeface="Times New Roman"/>
              </a:rPr>
              <a:t>+/selective targeting dopamine neurons(</a:t>
            </a:r>
            <a:r>
              <a:rPr lang="en-US" sz="3200" dirty="0" err="1" smtClean="0">
                <a:latin typeface="Times New Roman"/>
                <a:cs typeface="Times New Roman"/>
              </a:rPr>
              <a:t>Cre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recombinase</a:t>
            </a:r>
            <a:r>
              <a:rPr lang="en-US" sz="3200" dirty="0" smtClean="0">
                <a:latin typeface="Times New Roman"/>
                <a:cs typeface="Times New Roman"/>
              </a:rPr>
              <a:t> expression driven by tyrosine hydroxylase)</a:t>
            </a:r>
            <a:endParaRPr lang="en-US" sz="3200" dirty="0">
              <a:latin typeface="Times New Roman"/>
              <a:cs typeface="Times New Roman"/>
            </a:endParaRPr>
          </a:p>
          <a:p>
            <a:pPr lvl="1"/>
            <a:r>
              <a:rPr lang="en-US" sz="3200" dirty="0" smtClean="0">
                <a:latin typeface="Times New Roman"/>
                <a:cs typeface="Times New Roman"/>
              </a:rPr>
              <a:t>10 </a:t>
            </a:r>
            <a:r>
              <a:rPr lang="en-US" sz="3200" dirty="0" err="1" smtClean="0">
                <a:latin typeface="Times New Roman"/>
                <a:cs typeface="Times New Roman"/>
              </a:rPr>
              <a:t>Th</a:t>
            </a:r>
            <a:r>
              <a:rPr lang="en-US" sz="3200" dirty="0" smtClean="0">
                <a:latin typeface="Times New Roman"/>
                <a:cs typeface="Times New Roman"/>
              </a:rPr>
              <a:t>::</a:t>
            </a:r>
            <a:r>
              <a:rPr lang="en-US" sz="3200" dirty="0" err="1" smtClean="0">
                <a:latin typeface="Times New Roman"/>
                <a:cs typeface="Times New Roman"/>
              </a:rPr>
              <a:t>Cre</a:t>
            </a:r>
            <a:r>
              <a:rPr lang="en-US" sz="3200" dirty="0" smtClean="0">
                <a:latin typeface="Times New Roman"/>
                <a:cs typeface="Times New Roman"/>
              </a:rPr>
              <a:t>-  wild type, used as control</a:t>
            </a:r>
          </a:p>
          <a:p>
            <a:pPr lvl="1"/>
            <a:r>
              <a:rPr lang="en-US" sz="3200" dirty="0" smtClean="0">
                <a:latin typeface="Times New Roman"/>
                <a:cs typeface="Times New Roman"/>
              </a:rPr>
              <a:t>All individually housed with free access to food &amp; water, &gt;300g at time of surgery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7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3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1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2065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Cre</a:t>
            </a:r>
            <a:r>
              <a:rPr lang="en-US" dirty="0" smtClean="0">
                <a:latin typeface="Times New Roman"/>
                <a:cs typeface="Times New Roman"/>
              </a:rPr>
              <a:t>-dependent virus(AAV5 </a:t>
            </a:r>
            <a:r>
              <a:rPr lang="en-US" dirty="0" err="1" smtClean="0">
                <a:latin typeface="Times New Roman"/>
                <a:cs typeface="Times New Roman"/>
              </a:rPr>
              <a:t>Efl</a:t>
            </a:r>
            <a:r>
              <a:rPr lang="en-US" dirty="0" smtClean="0">
                <a:latin typeface="Times New Roman"/>
                <a:cs typeface="Times New Roman"/>
              </a:rPr>
              <a:t>α-DIO-ChR2-eYFP)(ChR2-YFP) unilaterally infused into the VTA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Optical fiber implanted dorsal to the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ipsilateral</a:t>
            </a:r>
            <a:r>
              <a:rPr lang="en-US" dirty="0" smtClean="0">
                <a:latin typeface="Times New Roman"/>
                <a:cs typeface="Times New Roman"/>
              </a:rPr>
              <a:t> to the </a:t>
            </a:r>
            <a:r>
              <a:rPr lang="en-US" dirty="0" err="1" smtClean="0">
                <a:latin typeface="Times New Roman"/>
                <a:cs typeface="Times New Roman"/>
              </a:rPr>
              <a:t>Cre</a:t>
            </a:r>
            <a:r>
              <a:rPr lang="en-US" dirty="0" smtClean="0">
                <a:latin typeface="Times New Roman"/>
                <a:cs typeface="Times New Roman"/>
              </a:rPr>
              <a:t> virus infusion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6-8 weeks later </a:t>
            </a: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CSS training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Active </a:t>
            </a:r>
            <a:r>
              <a:rPr lang="en-US" dirty="0" err="1">
                <a:latin typeface="Times New Roman"/>
                <a:cs typeface="Times New Roman"/>
              </a:rPr>
              <a:t>n</a:t>
            </a:r>
            <a:r>
              <a:rPr lang="en-US" dirty="0" err="1" smtClean="0">
                <a:latin typeface="Times New Roman"/>
                <a:cs typeface="Times New Roman"/>
              </a:rPr>
              <a:t>osepoke</a:t>
            </a:r>
            <a:r>
              <a:rPr lang="en-US" dirty="0" smtClean="0">
                <a:latin typeface="Times New Roman"/>
                <a:cs typeface="Times New Roman"/>
              </a:rPr>
              <a:t>/1sec.(20 pulses, 5ms duration, 20Hz)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Optical stimulation/</a:t>
            </a:r>
            <a:r>
              <a:rPr lang="en-US" dirty="0" err="1" smtClean="0">
                <a:latin typeface="Times New Roman"/>
                <a:cs typeface="Times New Roman"/>
              </a:rPr>
              <a:t>intracranially</a:t>
            </a:r>
            <a:r>
              <a:rPr lang="en-US" dirty="0" smtClean="0">
                <a:latin typeface="Times New Roman"/>
                <a:cs typeface="Times New Roman"/>
              </a:rPr>
              <a:t> 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6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ChR2-YFP expression limited to </a:t>
            </a:r>
            <a:r>
              <a:rPr lang="en-US" sz="3600" dirty="0" err="1" smtClean="0"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latin typeface="Times New Roman"/>
                <a:cs typeface="Times New Roman"/>
              </a:rPr>
              <a:t>::</a:t>
            </a:r>
            <a:r>
              <a:rPr lang="en-US" sz="3600" dirty="0" err="1" smtClean="0">
                <a:latin typeface="Times New Roman"/>
                <a:cs typeface="Times New Roman"/>
              </a:rPr>
              <a:t>Cre</a:t>
            </a:r>
            <a:r>
              <a:rPr lang="en-US" sz="3600" dirty="0" smtClean="0">
                <a:latin typeface="Times New Roman"/>
                <a:cs typeface="Times New Roman"/>
              </a:rPr>
              <a:t>+ rats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A – </a:t>
            </a:r>
            <a:r>
              <a:rPr lang="en-US" sz="3600" dirty="0" err="1" smtClean="0">
                <a:latin typeface="Times New Roman"/>
                <a:cs typeface="Times New Roman"/>
              </a:rPr>
              <a:t>Stiatum</a:t>
            </a:r>
            <a:r>
              <a:rPr lang="en-US" sz="3600" dirty="0" smtClean="0">
                <a:latin typeface="Times New Roman"/>
                <a:cs typeface="Times New Roman"/>
              </a:rPr>
              <a:t>, B – midbrain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Top – </a:t>
            </a:r>
            <a:r>
              <a:rPr lang="en-US" sz="3600" dirty="0" err="1" smtClean="0"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latin typeface="Times New Roman"/>
                <a:cs typeface="Times New Roman"/>
              </a:rPr>
              <a:t>::</a:t>
            </a:r>
            <a:r>
              <a:rPr lang="en-US" sz="3600" dirty="0" err="1" smtClean="0">
                <a:latin typeface="Times New Roman"/>
                <a:cs typeface="Times New Roman"/>
              </a:rPr>
              <a:t>Cre</a:t>
            </a:r>
            <a:r>
              <a:rPr lang="en-US" sz="3600" dirty="0" smtClean="0">
                <a:latin typeface="Times New Roman"/>
                <a:cs typeface="Times New Roman"/>
              </a:rPr>
              <a:t>+, Bottom – </a:t>
            </a:r>
            <a:r>
              <a:rPr lang="en-US" sz="3600" dirty="0" err="1" smtClean="0"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latin typeface="Times New Roman"/>
                <a:cs typeface="Times New Roman"/>
              </a:rPr>
              <a:t>::</a:t>
            </a:r>
            <a:r>
              <a:rPr lang="en-US" sz="3600" dirty="0" err="1" smtClean="0">
                <a:latin typeface="Times New Roman"/>
                <a:cs typeface="Times New Roman"/>
              </a:rPr>
              <a:t>Cre</a:t>
            </a:r>
            <a:r>
              <a:rPr lang="en-US" sz="3600" dirty="0" smtClean="0">
                <a:latin typeface="Times New Roman"/>
                <a:cs typeface="Times New Roman"/>
              </a:rPr>
              <a:t>-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6-03-26 at 6.13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25" r="-56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861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95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Virus infused into VTA, Optical fiber targets </a:t>
            </a:r>
            <a:r>
              <a:rPr lang="en-US" sz="3200" dirty="0" err="1" smtClean="0">
                <a:latin typeface="Times New Roman"/>
                <a:cs typeface="Times New Roman"/>
              </a:rPr>
              <a:t>NAc</a:t>
            </a:r>
            <a:r>
              <a:rPr lang="en-US" sz="3200" dirty="0" smtClean="0">
                <a:latin typeface="Times New Roman"/>
                <a:cs typeface="Times New Roman"/>
              </a:rPr>
              <a:t> Active </a:t>
            </a:r>
            <a:r>
              <a:rPr lang="en-US" sz="3200" dirty="0" err="1" smtClean="0">
                <a:latin typeface="Times New Roman"/>
                <a:cs typeface="Times New Roman"/>
              </a:rPr>
              <a:t>nosepoke</a:t>
            </a:r>
            <a:r>
              <a:rPr lang="en-US" sz="3200" dirty="0" smtClean="0">
                <a:latin typeface="Times New Roman"/>
                <a:cs typeface="Times New Roman"/>
              </a:rPr>
              <a:t> resulted in optical stimulation to </a:t>
            </a:r>
            <a:r>
              <a:rPr lang="en-US" sz="3200" dirty="0" err="1" smtClean="0">
                <a:latin typeface="Times New Roman"/>
                <a:cs typeface="Times New Roman"/>
              </a:rPr>
              <a:t>NAc</a:t>
            </a: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Screen Shot 2016-03-19 at 8.40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7" b="-8777"/>
          <a:stretch>
            <a:fillRect/>
          </a:stretch>
        </p:blipFill>
        <p:spPr>
          <a:xfrm>
            <a:off x="358744" y="2067880"/>
            <a:ext cx="4605561" cy="2532881"/>
          </a:xfrm>
        </p:spPr>
      </p:pic>
      <p:pic>
        <p:nvPicPr>
          <p:cNvPr id="7" name="Picture 6" descr="Screen Shot 2016-03-19 at 8.4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16" y="2155246"/>
            <a:ext cx="4182084" cy="4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Experiment 1 Results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::</a:t>
            </a:r>
            <a:r>
              <a:rPr lang="en-US" dirty="0" err="1" smtClean="0">
                <a:latin typeface="Times New Roman"/>
                <a:cs typeface="Times New Roman"/>
              </a:rPr>
              <a:t>Cre</a:t>
            </a:r>
            <a:r>
              <a:rPr lang="en-US" dirty="0" smtClean="0">
                <a:latin typeface="Times New Roman"/>
                <a:cs typeface="Times New Roman"/>
              </a:rPr>
              <a:t>+ rats: </a:t>
            </a:r>
          </a:p>
          <a:p>
            <a:r>
              <a:rPr lang="en-US" dirty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ore active than inactive </a:t>
            </a:r>
            <a:r>
              <a:rPr lang="en-US" dirty="0" err="1" smtClean="0">
                <a:latin typeface="Times New Roman"/>
                <a:cs typeface="Times New Roman"/>
              </a:rPr>
              <a:t>nosepoke</a:t>
            </a:r>
            <a:r>
              <a:rPr lang="en-US" dirty="0" smtClean="0">
                <a:latin typeface="Times New Roman"/>
                <a:cs typeface="Times New Roman"/>
              </a:rPr>
              <a:t> 	responses on all 4 days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Above average expression of ChR2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More active </a:t>
            </a:r>
            <a:r>
              <a:rPr lang="en-US" dirty="0" err="1" smtClean="0">
                <a:latin typeface="Times New Roman"/>
                <a:cs typeface="Times New Roman"/>
              </a:rPr>
              <a:t>nosepokes</a:t>
            </a:r>
            <a:r>
              <a:rPr lang="en-US" dirty="0" smtClean="0">
                <a:latin typeface="Times New Roman"/>
                <a:cs typeface="Times New Roman"/>
              </a:rPr>
              <a:t> than </a:t>
            </a:r>
            <a:r>
              <a:rPr lang="en-US" dirty="0" err="1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::</a:t>
            </a:r>
            <a:r>
              <a:rPr lang="en-US" dirty="0" err="1" smtClean="0">
                <a:latin typeface="Times New Roman"/>
                <a:cs typeface="Times New Roman"/>
              </a:rPr>
              <a:t>Cre</a:t>
            </a:r>
            <a:r>
              <a:rPr lang="en-US" dirty="0" smtClean="0">
                <a:latin typeface="Times New Roman"/>
                <a:cs typeface="Times New Roman"/>
              </a:rPr>
              <a:t>- rats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Confirms optical activation of dopaminergic pathway to </a:t>
            </a:r>
            <a:r>
              <a:rPr lang="en-US" dirty="0" err="1" smtClean="0">
                <a:latin typeface="Times New Roman"/>
                <a:cs typeface="Times New Roman"/>
              </a:rPr>
              <a:t>NAc</a:t>
            </a:r>
            <a:r>
              <a:rPr lang="en-US" dirty="0" smtClean="0">
                <a:latin typeface="Times New Roman"/>
                <a:cs typeface="Times New Roman"/>
              </a:rPr>
              <a:t>/sufficient to support ICSS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30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1201</Words>
  <Application>Microsoft Office PowerPoint</Application>
  <PresentationFormat>On-screen Show (4:3)</PresentationFormat>
  <Paragraphs>148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Optogenetics, Nucleus Accumbens and Parkinson’s Disease  </vt:lpstr>
      <vt:lpstr>Positive Reinforcement Mediated by Midbrain Dopamine Neurons Requires D1 and D2 Receptor Activation in the Nucleus Accumbens</vt:lpstr>
      <vt:lpstr>Past Studies</vt:lpstr>
      <vt:lpstr>Current Study</vt:lpstr>
      <vt:lpstr>  RATS</vt:lpstr>
      <vt:lpstr>Experiment 1</vt:lpstr>
      <vt:lpstr>ChR2-YFP expression limited to Th::Cre+ rats A – Stiatum, B – midbrain Top – Th::Cre+, Bottom – Th::Cre-</vt:lpstr>
      <vt:lpstr>Virus infused into VTA, Optical fiber targets NAc Active nosepoke resulted in optical stimulation to NAc</vt:lpstr>
      <vt:lpstr>Experiment 1 Results</vt:lpstr>
      <vt:lpstr>Experiment 2</vt:lpstr>
      <vt:lpstr>Drugs</vt:lpstr>
      <vt:lpstr>Experiment 2</vt:lpstr>
      <vt:lpstr>Experiment 2</vt:lpstr>
      <vt:lpstr>Experiment 2 Results</vt:lpstr>
      <vt:lpstr>Other Considerations</vt:lpstr>
      <vt:lpstr>Cont.</vt:lpstr>
      <vt:lpstr>Optogenetics Enables Functional analysis of Human Embryonic Stem Cell-derived Grafts in a Parkinson’s Disease Model</vt:lpstr>
      <vt:lpstr>Purpose of study</vt:lpstr>
      <vt:lpstr>PowerPoint Presentation</vt:lpstr>
      <vt:lpstr>Testing Functionality of hESC Neurons In Vitro</vt:lpstr>
      <vt:lpstr>In Vitro Optogenetic Control - DA release</vt:lpstr>
      <vt:lpstr>In Vitro Optogenetic control of neuronal activity on DA release</vt:lpstr>
      <vt:lpstr>In Vivo Optogenetic control</vt:lpstr>
      <vt:lpstr>Animals grafted with mesDA neurons from HALO or EYFP recovered over 16 weeks in contrast to lesion-only animals</vt:lpstr>
      <vt:lpstr> Parkinson’s Disease</vt:lpstr>
      <vt:lpstr>Graft-to-Host Connectivity</vt:lpstr>
      <vt:lpstr>Corridor Test</vt:lpstr>
      <vt:lpstr>Cont.</vt:lpstr>
      <vt:lpstr>PowerPoint Presentation</vt:lpstr>
      <vt:lpstr>Whether cessation of dopamine release is responsible for the observed reversion to disease-like behavior</vt:lpstr>
      <vt:lpstr>Whether mesDA-rich grafts could modulate host glutamatergic transmission onto MSNs</vt:lpstr>
      <vt:lpstr>Optogenetic silencing of HALO graft decreased EPSP amplitudes compared to control and EYFP animals</vt:lpstr>
      <vt:lpstr>Data suggest that graft could enhance EPSPs on host MSNs through activation of D1 receptors</vt:lpstr>
      <vt:lpstr>PowerPoint Presentation</vt:lpstr>
      <vt:lpstr>Parkinson’s Disease and the Nucleus Accumbens</vt:lpstr>
      <vt:lpstr>Mavridis’ Apathy – The Human Nucleus Accumbens Atrophy in PD</vt:lpstr>
      <vt:lpstr>Apathetic PD Patients vs. Healthy Control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Parkinson’s Disease and Optogenetics</dc:title>
  <dc:creator>Deb</dc:creator>
  <cp:lastModifiedBy>Cliff H Summers</cp:lastModifiedBy>
  <cp:revision>135</cp:revision>
  <dcterms:created xsi:type="dcterms:W3CDTF">2016-03-07T21:42:57Z</dcterms:created>
  <dcterms:modified xsi:type="dcterms:W3CDTF">2016-04-01T18:12:02Z</dcterms:modified>
</cp:coreProperties>
</file>